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712" r:id="rId3"/>
    <p:sldId id="724" r:id="rId4"/>
    <p:sldId id="688" r:id="rId5"/>
    <p:sldId id="730" r:id="rId6"/>
    <p:sldId id="727" r:id="rId7"/>
    <p:sldId id="731" r:id="rId8"/>
    <p:sldId id="690" r:id="rId9"/>
    <p:sldId id="733" r:id="rId10"/>
    <p:sldId id="691" r:id="rId11"/>
    <p:sldId id="693" r:id="rId12"/>
    <p:sldId id="694" r:id="rId13"/>
    <p:sldId id="697" r:id="rId14"/>
    <p:sldId id="732" r:id="rId15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441" autoAdjust="0"/>
  </p:normalViewPr>
  <p:slideViewPr>
    <p:cSldViewPr>
      <p:cViewPr>
        <p:scale>
          <a:sx n="120" d="100"/>
          <a:sy n="120" d="100"/>
        </p:scale>
        <p:origin x="-72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42807B-889C-4E85-B1AC-25E2E75CD1EA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7E3B3C-3A39-4F1E-9751-B699879677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43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DE8D27-7047-423B-A40E-77934941DC6D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US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45D168-FEFF-4AA1-9CA2-1343D75C3E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64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arles_Sanders_Peirc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Interpretant" TargetMode="External"/><Relationship Id="rId5" Type="http://schemas.openxmlformats.org/officeDocument/2006/relationships/hyperlink" Target="http://en.wikipedia.org/wiki/Universe_of_discourse" TargetMode="External"/><Relationship Id="rId4" Type="http://schemas.openxmlformats.org/officeDocument/2006/relationships/hyperlink" Target="http://en.wikipedia.org/wiki/Prince_Hamlet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arles_Sanders_Peirc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Interpretant" TargetMode="External"/><Relationship Id="rId5" Type="http://schemas.openxmlformats.org/officeDocument/2006/relationships/hyperlink" Target="http://en.wikipedia.org/wiki/Universe_of_discourse" TargetMode="External"/><Relationship Id="rId4" Type="http://schemas.openxmlformats.org/officeDocument/2006/relationships/hyperlink" Target="http://en.wikipedia.org/wiki/Prince_Hamlet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arles_Sanders_Peirc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Interpretant" TargetMode="External"/><Relationship Id="rId5" Type="http://schemas.openxmlformats.org/officeDocument/2006/relationships/hyperlink" Target="http://en.wikipedia.org/wiki/Universe_of_discourse" TargetMode="External"/><Relationship Id="rId4" Type="http://schemas.openxmlformats.org/officeDocument/2006/relationships/hyperlink" Target="http://en.wikipedia.org/wiki/Prince_Hamlet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sign</a:t>
            </a:r>
            <a:r>
              <a:rPr lang="en-US" dirty="0"/>
              <a:t> (or </a:t>
            </a:r>
            <a:r>
              <a:rPr lang="en-US" i="1" dirty="0" err="1"/>
              <a:t>representamen</a:t>
            </a:r>
            <a:r>
              <a:rPr lang="en-US" dirty="0"/>
              <a:t>)</a:t>
            </a:r>
            <a:r>
              <a:rPr lang="en-US" baseline="30000" dirty="0">
                <a:hlinkClick r:id="rId3"/>
              </a:rPr>
              <a:t>[125]</a:t>
            </a:r>
            <a:r>
              <a:rPr lang="en-US" dirty="0"/>
              <a:t> represents, in the broadest possible sense of "represents". It is something interpretable as saying something about something. It is not necessarily symbolic, linguistic, or artificial. As Peirce sometimes put it (he defined </a:t>
            </a:r>
            <a:r>
              <a:rPr lang="en-US" i="1" dirty="0"/>
              <a:t>sign</a:t>
            </a:r>
            <a:r>
              <a:rPr lang="en-US" dirty="0"/>
              <a:t> at least 76 times</a:t>
            </a:r>
            <a:r>
              <a:rPr lang="en-US" baseline="30000" dirty="0">
                <a:hlinkClick r:id="rId3"/>
              </a:rPr>
              <a:t>[123]</a:t>
            </a:r>
            <a:r>
              <a:rPr lang="en-US" dirty="0"/>
              <a:t>), the sign stands </a:t>
            </a:r>
            <a:r>
              <a:rPr lang="en-US" i="1" dirty="0"/>
              <a:t>for</a:t>
            </a:r>
            <a:r>
              <a:rPr lang="en-US" dirty="0"/>
              <a:t> the object </a:t>
            </a:r>
            <a:r>
              <a:rPr lang="en-US" i="1" dirty="0"/>
              <a:t>to</a:t>
            </a:r>
            <a:r>
              <a:rPr lang="en-US" dirty="0"/>
              <a:t> the </a:t>
            </a:r>
            <a:r>
              <a:rPr lang="en-US" dirty="0" err="1"/>
              <a:t>interpretant</a:t>
            </a:r>
            <a:r>
              <a:rPr lang="en-US" dirty="0"/>
              <a:t>.</a:t>
            </a:r>
          </a:p>
          <a:p>
            <a:r>
              <a:rPr lang="en-US" dirty="0"/>
              <a:t>An </a:t>
            </a:r>
            <a:r>
              <a:rPr lang="en-US" i="1" dirty="0"/>
              <a:t>object</a:t>
            </a:r>
            <a:r>
              <a:rPr lang="en-US" dirty="0"/>
              <a:t> (or </a:t>
            </a:r>
            <a:r>
              <a:rPr lang="en-US" i="1" dirty="0"/>
              <a:t>semiotic object</a:t>
            </a:r>
            <a:r>
              <a:rPr lang="en-US" dirty="0"/>
              <a:t>) is a subject matter of a sign and an </a:t>
            </a:r>
            <a:r>
              <a:rPr lang="en-US" dirty="0" err="1"/>
              <a:t>interpretant</a:t>
            </a:r>
            <a:r>
              <a:rPr lang="en-US" dirty="0"/>
              <a:t>. It can be anything thinkable, a quality, an occurrence, a rule, etc., even fictional, such as </a:t>
            </a:r>
            <a:r>
              <a:rPr lang="en-US" dirty="0">
                <a:hlinkClick r:id="rId4" tooltip="Prince Hamlet"/>
              </a:rPr>
              <a:t>Prince Hamlet</a:t>
            </a:r>
            <a:r>
              <a:rPr lang="en-US" dirty="0"/>
              <a:t>.</a:t>
            </a:r>
            <a:r>
              <a:rPr lang="en-US" baseline="30000" dirty="0">
                <a:hlinkClick r:id="rId3"/>
              </a:rPr>
              <a:t>[126]</a:t>
            </a:r>
            <a:r>
              <a:rPr lang="en-US" dirty="0"/>
              <a:t> All of those are special or partial objects. The object most accurately is the </a:t>
            </a:r>
            <a:r>
              <a:rPr lang="en-US" dirty="0">
                <a:hlinkClick r:id="rId5" tooltip="Universe of discourse"/>
              </a:rPr>
              <a:t>universe of discourse</a:t>
            </a:r>
            <a:r>
              <a:rPr lang="en-US" dirty="0"/>
              <a:t> to which the partial or special object belongs.</a:t>
            </a:r>
            <a:r>
              <a:rPr lang="en-US" baseline="30000" dirty="0">
                <a:hlinkClick r:id="rId3"/>
              </a:rPr>
              <a:t>[126]</a:t>
            </a:r>
            <a:r>
              <a:rPr lang="en-US" dirty="0"/>
              <a:t> For instance, a perturbation of Pluto's orbit is a sign about Pluto but ultimately not only about Pluto. An object either (i) is </a:t>
            </a:r>
            <a:r>
              <a:rPr lang="en-US" i="1" dirty="0"/>
              <a:t>immediate</a:t>
            </a:r>
            <a:r>
              <a:rPr lang="en-US" dirty="0"/>
              <a:t> to a sign and is the object as represented in the sign or (ii) is a </a:t>
            </a:r>
            <a:r>
              <a:rPr lang="en-US" i="1" dirty="0"/>
              <a:t>dynamic</a:t>
            </a:r>
            <a:r>
              <a:rPr lang="en-US" dirty="0"/>
              <a:t> object, the object as it really is, on which the immediate object is founded "as on bedrock".</a:t>
            </a:r>
            <a:r>
              <a:rPr lang="en-US" baseline="30000" dirty="0">
                <a:hlinkClick r:id="rId3"/>
              </a:rPr>
              <a:t>[127]</a:t>
            </a:r>
            <a:endParaRPr lang="en-US" dirty="0"/>
          </a:p>
          <a:p>
            <a:r>
              <a:rPr lang="en-US" dirty="0"/>
              <a:t>An </a:t>
            </a:r>
            <a:r>
              <a:rPr lang="en-US" i="1" dirty="0" err="1">
                <a:hlinkClick r:id="rId6" tooltip="Interpretant"/>
              </a:rPr>
              <a:t>interpretant</a:t>
            </a:r>
            <a:r>
              <a:rPr lang="en-US" dirty="0"/>
              <a:t> (or </a:t>
            </a:r>
            <a:r>
              <a:rPr lang="en-US" i="1" dirty="0" err="1"/>
              <a:t>interpretant</a:t>
            </a:r>
            <a:r>
              <a:rPr lang="en-US" i="1" dirty="0"/>
              <a:t> sign</a:t>
            </a:r>
            <a:r>
              <a:rPr lang="en-US" dirty="0"/>
              <a:t>) is a sign's meaning or ramification as formed into a kind of idea or effect, an interpretation, human or otherwise. An </a:t>
            </a:r>
            <a:r>
              <a:rPr lang="en-US" dirty="0" err="1"/>
              <a:t>interpretant</a:t>
            </a:r>
            <a:r>
              <a:rPr lang="en-US" dirty="0"/>
              <a:t> is a sign (a) of the object and (b) of the </a:t>
            </a:r>
            <a:r>
              <a:rPr lang="en-US" dirty="0" err="1"/>
              <a:t>interpretant's</a:t>
            </a:r>
            <a:r>
              <a:rPr lang="en-US" dirty="0"/>
              <a:t> "predecessor" (the interpreted sign) as a sign of the same object. An </a:t>
            </a:r>
            <a:r>
              <a:rPr lang="en-US" dirty="0" err="1"/>
              <a:t>interpretant</a:t>
            </a:r>
            <a:r>
              <a:rPr lang="en-US" dirty="0"/>
              <a:t> either (i) is </a:t>
            </a:r>
            <a:r>
              <a:rPr lang="en-US" i="1" dirty="0"/>
              <a:t>immediate</a:t>
            </a:r>
            <a:r>
              <a:rPr lang="en-US" dirty="0"/>
              <a:t> to a sign and is a kind of quality or possibility such as a word's usual meaning, or (ii) is a </a:t>
            </a:r>
            <a:r>
              <a:rPr lang="en-US" i="1" dirty="0"/>
              <a:t>dynamic</a:t>
            </a:r>
            <a:r>
              <a:rPr lang="en-US" dirty="0"/>
              <a:t> </a:t>
            </a:r>
            <a:r>
              <a:rPr lang="en-US" dirty="0" err="1"/>
              <a:t>interpretant</a:t>
            </a:r>
            <a:r>
              <a:rPr lang="en-US" dirty="0"/>
              <a:t>, such as a state of agitation, or (iii) is a </a:t>
            </a:r>
            <a:r>
              <a:rPr lang="en-US" i="1" dirty="0"/>
              <a:t>final</a:t>
            </a:r>
            <a:r>
              <a:rPr lang="en-US" dirty="0"/>
              <a:t> or </a:t>
            </a:r>
            <a:r>
              <a:rPr lang="en-US" i="1" dirty="0"/>
              <a:t>normal</a:t>
            </a:r>
            <a:r>
              <a:rPr lang="en-US" dirty="0"/>
              <a:t> </a:t>
            </a:r>
            <a:r>
              <a:rPr lang="en-US" dirty="0" err="1"/>
              <a:t>interpretant</a:t>
            </a:r>
            <a:r>
              <a:rPr lang="en-US" dirty="0"/>
              <a:t>, a sum of the lessons which a sufficiently considered sign </a:t>
            </a:r>
            <a:r>
              <a:rPr lang="en-US" i="1" dirty="0"/>
              <a:t>would</a:t>
            </a:r>
            <a:r>
              <a:rPr lang="en-US" dirty="0"/>
              <a:t> have as effects on practice, and with which an actual </a:t>
            </a:r>
            <a:r>
              <a:rPr lang="en-US" dirty="0" err="1"/>
              <a:t>interpretant</a:t>
            </a:r>
            <a:r>
              <a:rPr lang="en-US" dirty="0"/>
              <a:t> may at most coincide.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5D168-FEFF-4AA1-9CA2-1343D75C3E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8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sign</a:t>
            </a:r>
            <a:r>
              <a:rPr lang="en-US" dirty="0"/>
              <a:t> (or </a:t>
            </a:r>
            <a:r>
              <a:rPr lang="en-US" i="1" dirty="0" err="1"/>
              <a:t>representamen</a:t>
            </a:r>
            <a:r>
              <a:rPr lang="en-US" dirty="0"/>
              <a:t>)</a:t>
            </a:r>
            <a:r>
              <a:rPr lang="en-US" baseline="30000" dirty="0">
                <a:hlinkClick r:id="rId3"/>
              </a:rPr>
              <a:t>[125]</a:t>
            </a:r>
            <a:r>
              <a:rPr lang="en-US" dirty="0"/>
              <a:t> represents, in the broadest possible sense of "represents". It is something interpretable as saying something about something. It is not necessarily symbolic, linguistic, or artificial. As Peirce sometimes put it (he defined </a:t>
            </a:r>
            <a:r>
              <a:rPr lang="en-US" i="1" dirty="0"/>
              <a:t>sign</a:t>
            </a:r>
            <a:r>
              <a:rPr lang="en-US" dirty="0"/>
              <a:t> at least 76 times</a:t>
            </a:r>
            <a:r>
              <a:rPr lang="en-US" baseline="30000" dirty="0">
                <a:hlinkClick r:id="rId3"/>
              </a:rPr>
              <a:t>[123]</a:t>
            </a:r>
            <a:r>
              <a:rPr lang="en-US" dirty="0"/>
              <a:t>), the sign stands </a:t>
            </a:r>
            <a:r>
              <a:rPr lang="en-US" i="1" dirty="0"/>
              <a:t>for</a:t>
            </a:r>
            <a:r>
              <a:rPr lang="en-US" dirty="0"/>
              <a:t> the object </a:t>
            </a:r>
            <a:r>
              <a:rPr lang="en-US" i="1" dirty="0"/>
              <a:t>to</a:t>
            </a:r>
            <a:r>
              <a:rPr lang="en-US" dirty="0"/>
              <a:t> the </a:t>
            </a:r>
            <a:r>
              <a:rPr lang="en-US" dirty="0" err="1"/>
              <a:t>interpretant</a:t>
            </a:r>
            <a:r>
              <a:rPr lang="en-US" dirty="0"/>
              <a:t>.</a:t>
            </a:r>
          </a:p>
          <a:p>
            <a:r>
              <a:rPr lang="en-US" dirty="0"/>
              <a:t>An </a:t>
            </a:r>
            <a:r>
              <a:rPr lang="en-US" i="1" dirty="0"/>
              <a:t>object</a:t>
            </a:r>
            <a:r>
              <a:rPr lang="en-US" dirty="0"/>
              <a:t> (or </a:t>
            </a:r>
            <a:r>
              <a:rPr lang="en-US" i="1" dirty="0"/>
              <a:t>semiotic object</a:t>
            </a:r>
            <a:r>
              <a:rPr lang="en-US" dirty="0"/>
              <a:t>) is a subject matter of a sign and an </a:t>
            </a:r>
            <a:r>
              <a:rPr lang="en-US" dirty="0" err="1"/>
              <a:t>interpretant</a:t>
            </a:r>
            <a:r>
              <a:rPr lang="en-US" dirty="0"/>
              <a:t>. It can be anything thinkable, a quality, an occurrence, a rule, etc., even fictional, such as </a:t>
            </a:r>
            <a:r>
              <a:rPr lang="en-US" dirty="0">
                <a:hlinkClick r:id="rId4" tooltip="Prince Hamlet"/>
              </a:rPr>
              <a:t>Prince Hamlet</a:t>
            </a:r>
            <a:r>
              <a:rPr lang="en-US" dirty="0"/>
              <a:t>.</a:t>
            </a:r>
            <a:r>
              <a:rPr lang="en-US" baseline="30000" dirty="0">
                <a:hlinkClick r:id="rId3"/>
              </a:rPr>
              <a:t>[126]</a:t>
            </a:r>
            <a:r>
              <a:rPr lang="en-US" dirty="0"/>
              <a:t> All of those are special or partial objects. The object most accurately is the </a:t>
            </a:r>
            <a:r>
              <a:rPr lang="en-US" dirty="0">
                <a:hlinkClick r:id="rId5" tooltip="Universe of discourse"/>
              </a:rPr>
              <a:t>universe of discourse</a:t>
            </a:r>
            <a:r>
              <a:rPr lang="en-US" dirty="0"/>
              <a:t> to which the partial or special object belongs.</a:t>
            </a:r>
            <a:r>
              <a:rPr lang="en-US" baseline="30000" dirty="0">
                <a:hlinkClick r:id="rId3"/>
              </a:rPr>
              <a:t>[126]</a:t>
            </a:r>
            <a:r>
              <a:rPr lang="en-US" dirty="0"/>
              <a:t> For instance, a perturbation of Pluto's orbit is a sign about Pluto but ultimately not only about Pluto. An object either (i) is </a:t>
            </a:r>
            <a:r>
              <a:rPr lang="en-US" i="1" dirty="0"/>
              <a:t>immediate</a:t>
            </a:r>
            <a:r>
              <a:rPr lang="en-US" dirty="0"/>
              <a:t> to a sign and is the object as represented in the sign or (ii) is a </a:t>
            </a:r>
            <a:r>
              <a:rPr lang="en-US" i="1" dirty="0"/>
              <a:t>dynamic</a:t>
            </a:r>
            <a:r>
              <a:rPr lang="en-US" dirty="0"/>
              <a:t> object, the object as it really is, on which the immediate object is founded "as on bedrock".</a:t>
            </a:r>
            <a:r>
              <a:rPr lang="en-US" baseline="30000" dirty="0">
                <a:hlinkClick r:id="rId3"/>
              </a:rPr>
              <a:t>[127]</a:t>
            </a:r>
            <a:endParaRPr lang="en-US" dirty="0"/>
          </a:p>
          <a:p>
            <a:r>
              <a:rPr lang="en-US" dirty="0"/>
              <a:t>An </a:t>
            </a:r>
            <a:r>
              <a:rPr lang="en-US" i="1" dirty="0" err="1">
                <a:hlinkClick r:id="rId6" tooltip="Interpretant"/>
              </a:rPr>
              <a:t>interpretant</a:t>
            </a:r>
            <a:r>
              <a:rPr lang="en-US" dirty="0"/>
              <a:t> (or </a:t>
            </a:r>
            <a:r>
              <a:rPr lang="en-US" i="1" dirty="0" err="1"/>
              <a:t>interpretant</a:t>
            </a:r>
            <a:r>
              <a:rPr lang="en-US" i="1" dirty="0"/>
              <a:t> sign</a:t>
            </a:r>
            <a:r>
              <a:rPr lang="en-US" dirty="0"/>
              <a:t>) is a sign's meaning or ramification as formed into a kind of idea or effect, an interpretation, human or otherwise. An </a:t>
            </a:r>
            <a:r>
              <a:rPr lang="en-US" dirty="0" err="1"/>
              <a:t>interpretant</a:t>
            </a:r>
            <a:r>
              <a:rPr lang="en-US" dirty="0"/>
              <a:t> is a sign (a) of the object and (b) of the </a:t>
            </a:r>
            <a:r>
              <a:rPr lang="en-US" dirty="0" err="1"/>
              <a:t>interpretant's</a:t>
            </a:r>
            <a:r>
              <a:rPr lang="en-US" dirty="0"/>
              <a:t> "predecessor" (the interpreted sign) as a sign of the same object. An </a:t>
            </a:r>
            <a:r>
              <a:rPr lang="en-US" dirty="0" err="1"/>
              <a:t>interpretant</a:t>
            </a:r>
            <a:r>
              <a:rPr lang="en-US" dirty="0"/>
              <a:t> either (i) is </a:t>
            </a:r>
            <a:r>
              <a:rPr lang="en-US" i="1" dirty="0"/>
              <a:t>immediate</a:t>
            </a:r>
            <a:r>
              <a:rPr lang="en-US" dirty="0"/>
              <a:t> to a sign and is a kind of quality or possibility such as a word's usual meaning, or (ii) is a </a:t>
            </a:r>
            <a:r>
              <a:rPr lang="en-US" i="1" dirty="0"/>
              <a:t>dynamic</a:t>
            </a:r>
            <a:r>
              <a:rPr lang="en-US" dirty="0"/>
              <a:t> </a:t>
            </a:r>
            <a:r>
              <a:rPr lang="en-US" dirty="0" err="1"/>
              <a:t>interpretant</a:t>
            </a:r>
            <a:r>
              <a:rPr lang="en-US" dirty="0"/>
              <a:t>, such as a state of agitation, or (iii) is a </a:t>
            </a:r>
            <a:r>
              <a:rPr lang="en-US" i="1" dirty="0"/>
              <a:t>final</a:t>
            </a:r>
            <a:r>
              <a:rPr lang="en-US" dirty="0"/>
              <a:t> or </a:t>
            </a:r>
            <a:r>
              <a:rPr lang="en-US" i="1" dirty="0"/>
              <a:t>normal</a:t>
            </a:r>
            <a:r>
              <a:rPr lang="en-US" dirty="0"/>
              <a:t> </a:t>
            </a:r>
            <a:r>
              <a:rPr lang="en-US" dirty="0" err="1"/>
              <a:t>interpretant</a:t>
            </a:r>
            <a:r>
              <a:rPr lang="en-US" dirty="0"/>
              <a:t>, a sum of the lessons which a sufficiently considered sign </a:t>
            </a:r>
            <a:r>
              <a:rPr lang="en-US" i="1" dirty="0"/>
              <a:t>would</a:t>
            </a:r>
            <a:r>
              <a:rPr lang="en-US" dirty="0"/>
              <a:t> have as effects on practice, and with which an actual </a:t>
            </a:r>
            <a:r>
              <a:rPr lang="en-US" dirty="0" err="1"/>
              <a:t>interpretant</a:t>
            </a:r>
            <a:r>
              <a:rPr lang="en-US" dirty="0"/>
              <a:t> may at most coincide.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5D168-FEFF-4AA1-9CA2-1343D75C3E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4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sign</a:t>
            </a:r>
            <a:r>
              <a:rPr lang="en-US" dirty="0"/>
              <a:t> (or </a:t>
            </a:r>
            <a:r>
              <a:rPr lang="en-US" i="1" dirty="0" err="1"/>
              <a:t>representamen</a:t>
            </a:r>
            <a:r>
              <a:rPr lang="en-US" dirty="0"/>
              <a:t>)</a:t>
            </a:r>
            <a:r>
              <a:rPr lang="en-US" baseline="30000" dirty="0">
                <a:hlinkClick r:id="rId3"/>
              </a:rPr>
              <a:t>[125]</a:t>
            </a:r>
            <a:r>
              <a:rPr lang="en-US" dirty="0"/>
              <a:t> represents, in the broadest possible sense of "represents". It is something interpretable as saying something about something. It is not necessarily symbolic, linguistic, or artificial. As Peirce sometimes put it (he defined </a:t>
            </a:r>
            <a:r>
              <a:rPr lang="en-US" i="1" dirty="0"/>
              <a:t>sign</a:t>
            </a:r>
            <a:r>
              <a:rPr lang="en-US" dirty="0"/>
              <a:t> at least 76 times</a:t>
            </a:r>
            <a:r>
              <a:rPr lang="en-US" baseline="30000" dirty="0">
                <a:hlinkClick r:id="rId3"/>
              </a:rPr>
              <a:t>[123]</a:t>
            </a:r>
            <a:r>
              <a:rPr lang="en-US" dirty="0"/>
              <a:t>), the sign stands </a:t>
            </a:r>
            <a:r>
              <a:rPr lang="en-US" i="1" dirty="0"/>
              <a:t>for</a:t>
            </a:r>
            <a:r>
              <a:rPr lang="en-US" dirty="0"/>
              <a:t> the object </a:t>
            </a:r>
            <a:r>
              <a:rPr lang="en-US" i="1" dirty="0"/>
              <a:t>to</a:t>
            </a:r>
            <a:r>
              <a:rPr lang="en-US" dirty="0"/>
              <a:t> the </a:t>
            </a:r>
            <a:r>
              <a:rPr lang="en-US" dirty="0" err="1"/>
              <a:t>interpretant</a:t>
            </a:r>
            <a:r>
              <a:rPr lang="en-US" dirty="0"/>
              <a:t>.</a:t>
            </a:r>
          </a:p>
          <a:p>
            <a:r>
              <a:rPr lang="en-US" dirty="0"/>
              <a:t>An </a:t>
            </a:r>
            <a:r>
              <a:rPr lang="en-US" i="1" dirty="0"/>
              <a:t>object</a:t>
            </a:r>
            <a:r>
              <a:rPr lang="en-US" dirty="0"/>
              <a:t> (or </a:t>
            </a:r>
            <a:r>
              <a:rPr lang="en-US" i="1" dirty="0"/>
              <a:t>semiotic object</a:t>
            </a:r>
            <a:r>
              <a:rPr lang="en-US" dirty="0"/>
              <a:t>) is a subject matter of a sign and an </a:t>
            </a:r>
            <a:r>
              <a:rPr lang="en-US" dirty="0" err="1"/>
              <a:t>interpretant</a:t>
            </a:r>
            <a:r>
              <a:rPr lang="en-US" dirty="0"/>
              <a:t>. It can be anything thinkable, a quality, an occurrence, a rule, etc., even fictional, such as </a:t>
            </a:r>
            <a:r>
              <a:rPr lang="en-US" dirty="0">
                <a:hlinkClick r:id="rId4" tooltip="Prince Hamlet"/>
              </a:rPr>
              <a:t>Prince Hamlet</a:t>
            </a:r>
            <a:r>
              <a:rPr lang="en-US" dirty="0"/>
              <a:t>.</a:t>
            </a:r>
            <a:r>
              <a:rPr lang="en-US" baseline="30000" dirty="0">
                <a:hlinkClick r:id="rId3"/>
              </a:rPr>
              <a:t>[126]</a:t>
            </a:r>
            <a:r>
              <a:rPr lang="en-US" dirty="0"/>
              <a:t> All of those are special or partial objects. The object most accurately is the </a:t>
            </a:r>
            <a:r>
              <a:rPr lang="en-US" dirty="0">
                <a:hlinkClick r:id="rId5" tooltip="Universe of discourse"/>
              </a:rPr>
              <a:t>universe of discourse</a:t>
            </a:r>
            <a:r>
              <a:rPr lang="en-US" dirty="0"/>
              <a:t> to which the partial or special object belongs.</a:t>
            </a:r>
            <a:r>
              <a:rPr lang="en-US" baseline="30000" dirty="0">
                <a:hlinkClick r:id="rId3"/>
              </a:rPr>
              <a:t>[126]</a:t>
            </a:r>
            <a:r>
              <a:rPr lang="en-US" dirty="0"/>
              <a:t> For instance, a perturbation of Pluto's orbit is a sign about Pluto but ultimately not only about Pluto. An object either (i) is </a:t>
            </a:r>
            <a:r>
              <a:rPr lang="en-US" i="1" dirty="0"/>
              <a:t>immediate</a:t>
            </a:r>
            <a:r>
              <a:rPr lang="en-US" dirty="0"/>
              <a:t> to a sign and is the object as represented in the sign or (ii) is a </a:t>
            </a:r>
            <a:r>
              <a:rPr lang="en-US" i="1" dirty="0"/>
              <a:t>dynamic</a:t>
            </a:r>
            <a:r>
              <a:rPr lang="en-US" dirty="0"/>
              <a:t> object, the object as it really is, on which the immediate object is founded "as on bedrock".</a:t>
            </a:r>
            <a:r>
              <a:rPr lang="en-US" baseline="30000" dirty="0">
                <a:hlinkClick r:id="rId3"/>
              </a:rPr>
              <a:t>[127]</a:t>
            </a:r>
            <a:endParaRPr lang="en-US" dirty="0"/>
          </a:p>
          <a:p>
            <a:r>
              <a:rPr lang="en-US" dirty="0"/>
              <a:t>An </a:t>
            </a:r>
            <a:r>
              <a:rPr lang="en-US" i="1" dirty="0" err="1">
                <a:hlinkClick r:id="rId6" tooltip="Interpretant"/>
              </a:rPr>
              <a:t>interpretant</a:t>
            </a:r>
            <a:r>
              <a:rPr lang="en-US" dirty="0"/>
              <a:t> (or </a:t>
            </a:r>
            <a:r>
              <a:rPr lang="en-US" i="1" dirty="0" err="1"/>
              <a:t>interpretant</a:t>
            </a:r>
            <a:r>
              <a:rPr lang="en-US" i="1" dirty="0"/>
              <a:t> sign</a:t>
            </a:r>
            <a:r>
              <a:rPr lang="en-US" dirty="0"/>
              <a:t>) is a sign's meaning or ramification as formed into a kind of idea or effect, an interpretation, human or otherwise. An </a:t>
            </a:r>
            <a:r>
              <a:rPr lang="en-US" dirty="0" err="1"/>
              <a:t>interpretant</a:t>
            </a:r>
            <a:r>
              <a:rPr lang="en-US" dirty="0"/>
              <a:t> is a sign (a) of the object and (b) of the </a:t>
            </a:r>
            <a:r>
              <a:rPr lang="en-US" dirty="0" err="1"/>
              <a:t>interpretant's</a:t>
            </a:r>
            <a:r>
              <a:rPr lang="en-US" dirty="0"/>
              <a:t> "predecessor" (the interpreted sign) as a sign of the same object. An </a:t>
            </a:r>
            <a:r>
              <a:rPr lang="en-US" dirty="0" err="1"/>
              <a:t>interpretant</a:t>
            </a:r>
            <a:r>
              <a:rPr lang="en-US" dirty="0"/>
              <a:t> either (i) is </a:t>
            </a:r>
            <a:r>
              <a:rPr lang="en-US" i="1" dirty="0"/>
              <a:t>immediate</a:t>
            </a:r>
            <a:r>
              <a:rPr lang="en-US" dirty="0"/>
              <a:t> to a sign and is a kind of quality or possibility such as a word's usual meaning, or (ii) is a </a:t>
            </a:r>
            <a:r>
              <a:rPr lang="en-US" i="1" dirty="0"/>
              <a:t>dynamic</a:t>
            </a:r>
            <a:r>
              <a:rPr lang="en-US" dirty="0"/>
              <a:t> </a:t>
            </a:r>
            <a:r>
              <a:rPr lang="en-US" dirty="0" err="1"/>
              <a:t>interpretant</a:t>
            </a:r>
            <a:r>
              <a:rPr lang="en-US" dirty="0"/>
              <a:t>, such as a state of agitation, or (iii) is a </a:t>
            </a:r>
            <a:r>
              <a:rPr lang="en-US" i="1" dirty="0"/>
              <a:t>final</a:t>
            </a:r>
            <a:r>
              <a:rPr lang="en-US" dirty="0"/>
              <a:t> or </a:t>
            </a:r>
            <a:r>
              <a:rPr lang="en-US" i="1" dirty="0"/>
              <a:t>normal</a:t>
            </a:r>
            <a:r>
              <a:rPr lang="en-US" dirty="0"/>
              <a:t> </a:t>
            </a:r>
            <a:r>
              <a:rPr lang="en-US" dirty="0" err="1"/>
              <a:t>interpretant</a:t>
            </a:r>
            <a:r>
              <a:rPr lang="en-US" dirty="0"/>
              <a:t>, a sum of the lessons which a sufficiently considered sign </a:t>
            </a:r>
            <a:r>
              <a:rPr lang="en-US" i="1" dirty="0"/>
              <a:t>would</a:t>
            </a:r>
            <a:r>
              <a:rPr lang="en-US" dirty="0"/>
              <a:t> have as effects on practice, and with which an actual </a:t>
            </a:r>
            <a:r>
              <a:rPr lang="en-US" dirty="0" err="1"/>
              <a:t>interpretant</a:t>
            </a:r>
            <a:r>
              <a:rPr lang="en-US" dirty="0"/>
              <a:t> may at most coincide.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5D168-FEFF-4AA1-9CA2-1343D75C3E5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5D168-FEFF-4AA1-9CA2-1343D75C3E5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8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0C49F-962B-4985-9BBF-3C227B938DBA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ikek 7  Markedskommunikation, Teorier og modeller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BAA8-40A0-4964-9114-B1958D9F8C6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9F78-42F0-4447-ABE1-EEB6BDC71894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ikek 7  Markedskommunikation, Teorier og modeller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A24D-C73B-4367-A060-6FBF70A0B2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1F8B5-5391-4354-9F51-81EF43EBA18C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ikek 7  Markedskommunikation, Teorier og modeller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AC61A-A33C-472C-BA47-DE111D897D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A813-3FB3-4A9D-9686-0BBC99788511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ikek 7  Markedskommunikation, Teorier og modeller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8D2B-9F13-4FEC-AFDA-58A58D2D66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B33D6-ED4C-457F-A7C6-75EFC15E2EA6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ikek 7  Markedskommunikation, Teorier og modeller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7A76-94D8-44BB-8428-BFB0C772A1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4B70-86C2-4C69-9D10-A15F0FA39370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ikek 7  Markedskommunikation, Teorier og modeller</a:t>
            </a: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48EE-6476-4E41-A8B2-82AA64F683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AF78C-E7A7-442E-A09E-28B5A69DF2A7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ikek 7  Markedskommunikation, Teorier og modeller</a:t>
            </a: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77D78-61A7-42B5-ABD3-DF0CAE3A84B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6E19-ADDB-4080-898D-22C54173430A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ikek 7  Markedskommunikation, Teorier og modeller</a:t>
            </a: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AD24-61B3-412D-9333-71FC720428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DB67-9B7A-4B54-9FD1-EA1291BE01AB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ikek 7  Markedskommunikation, Teorier og modeller</a:t>
            </a: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71149-3732-4DE6-B6EF-4D84A20E43B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BD53A-B8ED-4B82-BF00-2229E0420A3D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ikek 7  Markedskommunikation, Teorier og modeller</a:t>
            </a: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C288-47CA-41C5-B3A8-516809631C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D601D-8CC1-46ED-879A-15775DAFA943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ikek 7  Markedskommunikation, Teorier og modeller</a:t>
            </a: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7663-E78A-4E5D-883F-6AC9D207174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7AEA48-28E9-43D4-9AC5-85F7714A6E17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a-DK"/>
              <a:t>ikek 7  Markedskommunikation, Teorier og modeller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F00AAA-5878-41E7-841C-3263E79FFCC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1862510"/>
            <a:ext cx="7772400" cy="22145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a-DK" sz="3200" dirty="0"/>
              <a:t>Interkulturel Erhvervskommunikation </a:t>
            </a:r>
            <a:br>
              <a:rPr lang="da-DK" sz="3200" dirty="0"/>
            </a:br>
            <a:r>
              <a:rPr lang="en-US" sz="3200" dirty="0" err="1"/>
              <a:t>ikek</a:t>
            </a:r>
            <a:r>
              <a:rPr lang="en-US" sz="3200" dirty="0"/>
              <a:t> 7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Markedskommunikation</a:t>
            </a:r>
            <a:r>
              <a:rPr lang="da-DK" sz="3200" dirty="0">
                <a:ea typeface="Calibri"/>
                <a:cs typeface="Times New Roman"/>
              </a:rPr>
              <a:t/>
            </a:r>
            <a:br>
              <a:rPr lang="da-DK" sz="3200" dirty="0">
                <a:ea typeface="Calibri"/>
                <a:cs typeface="Times New Roman"/>
              </a:rPr>
            </a:br>
            <a:r>
              <a:rPr lang="da-DK" sz="3200" dirty="0"/>
              <a:t>Teorier og modeller</a:t>
            </a:r>
            <a:br>
              <a:rPr lang="da-DK" sz="3200" dirty="0"/>
            </a:br>
            <a:r>
              <a:rPr lang="da-DK" sz="3200" dirty="0"/>
              <a:t/>
            </a:r>
            <a:br>
              <a:rPr lang="da-DK" sz="3200" dirty="0"/>
            </a:br>
            <a:r>
              <a:rPr lang="da-DK" sz="3200" dirty="0"/>
              <a:t/>
            </a:r>
            <a:br>
              <a:rPr lang="da-DK" sz="3200" dirty="0"/>
            </a:br>
            <a:r>
              <a:rPr lang="da-DK" sz="3200" dirty="0"/>
              <a:t>epi-</a:t>
            </a:r>
            <a:r>
              <a:rPr lang="en-US" sz="3200" dirty="0"/>
              <a:t>KU 2018</a:t>
            </a:r>
          </a:p>
        </p:txBody>
      </p:sp>
      <p:sp>
        <p:nvSpPr>
          <p:cNvPr id="2055" name="Tekstboks 6"/>
          <p:cNvSpPr txBox="1">
            <a:spLocks noChangeArrowheads="1"/>
          </p:cNvSpPr>
          <p:nvPr/>
        </p:nvSpPr>
        <p:spPr bwMode="auto">
          <a:xfrm>
            <a:off x="1500166" y="5702874"/>
            <a:ext cx="62151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People buy things not only for what they can do, but also for what they mean. Sidney Levy </a:t>
            </a:r>
            <a:r>
              <a:rPr lang="da-DK" dirty="0">
                <a:ea typeface="Calibri" pitchFamily="34" charset="0"/>
                <a:cs typeface="Times New Roman" pitchFamily="18" charset="0"/>
              </a:rPr>
              <a:t>(1959)</a:t>
            </a:r>
          </a:p>
          <a:p>
            <a:pPr algn="ctr"/>
            <a:r>
              <a:rPr lang="da-DK" dirty="0"/>
              <a:t>Modtagelse er fortolkning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75" y="1171575"/>
            <a:ext cx="50482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C3BF-B492-45EF-A10A-C87082DE8FF8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C5A9-72AD-4490-AE7D-E6064C81AE8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ikek 7  Markedskommunikation, Teorier og modeller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48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24000"/>
            <a:ext cx="3067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24000"/>
            <a:ext cx="2762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8975" y="1524000"/>
            <a:ext cx="2686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A30C-7F4B-4481-8149-8422BBC058FD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C5A9-72AD-4490-AE7D-E6064C81AE8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ikek 7  Markedskommunikation, Teorier og modeller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1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71612"/>
            <a:ext cx="2705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2990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5C56-FFE8-4296-9777-6E5F0ADCA16D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C5A9-72AD-4490-AE7D-E6064C81AE8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ikek 7  Markedskommunikation, Teorier og modeller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6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332656"/>
            <a:ext cx="6535038" cy="59538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a-DK" sz="2400" dirty="0">
                <a:cs typeface="Arial" pitchFamily="34" charset="0"/>
              </a:rPr>
              <a:t>Vigtige faktorer ved sammensætning af et promotion-mixet</a:t>
            </a:r>
          </a:p>
          <a:p>
            <a:pPr lvl="1">
              <a:buNone/>
            </a:pPr>
            <a:endParaRPr lang="da-DK" sz="2400" dirty="0">
              <a:cs typeface="Arial" pitchFamily="34" charset="0"/>
            </a:endParaRPr>
          </a:p>
          <a:p>
            <a:pPr lvl="1"/>
            <a:r>
              <a:rPr lang="da-DK" sz="2400" dirty="0">
                <a:cs typeface="Arial" pitchFamily="34" charset="0"/>
              </a:rPr>
              <a:t>Produkt; </a:t>
            </a:r>
            <a:r>
              <a:rPr lang="da-DK" sz="2400" i="1" dirty="0">
                <a:cs typeface="Arial" pitchFamily="34" charset="0"/>
              </a:rPr>
              <a:t>produkttype</a:t>
            </a:r>
            <a:r>
              <a:rPr lang="da-DK" sz="2400" dirty="0">
                <a:cs typeface="Arial" pitchFamily="34" charset="0"/>
              </a:rPr>
              <a:t> </a:t>
            </a:r>
          </a:p>
          <a:p>
            <a:pPr lvl="1"/>
            <a:r>
              <a:rPr lang="da-DK" sz="2400" dirty="0">
                <a:cs typeface="Arial" pitchFamily="34" charset="0"/>
              </a:rPr>
              <a:t>Markedsforhold; </a:t>
            </a:r>
            <a:r>
              <a:rPr lang="da-DK" sz="2400" i="1" dirty="0">
                <a:cs typeface="Arial" pitchFamily="34" charset="0"/>
              </a:rPr>
              <a:t>B2B/B2C</a:t>
            </a:r>
          </a:p>
          <a:p>
            <a:pPr lvl="1"/>
            <a:r>
              <a:rPr lang="da-DK" sz="2400" dirty="0">
                <a:cs typeface="Arial" pitchFamily="34" charset="0"/>
              </a:rPr>
              <a:t>Push; man skubber produktet gennem forhandlerleddet eller </a:t>
            </a:r>
          </a:p>
          <a:p>
            <a:pPr lvl="1"/>
            <a:r>
              <a:rPr lang="da-DK" sz="2400" dirty="0" err="1">
                <a:cs typeface="Arial" pitchFamily="34" charset="0"/>
              </a:rPr>
              <a:t>Pull</a:t>
            </a:r>
            <a:r>
              <a:rPr lang="da-DK" sz="2400" dirty="0">
                <a:cs typeface="Arial" pitchFamily="34" charset="0"/>
              </a:rPr>
              <a:t>; slutbrugeren trækker produktet gennem forhandlerleddet. </a:t>
            </a:r>
          </a:p>
          <a:p>
            <a:pPr lvl="1"/>
            <a:r>
              <a:rPr lang="da-DK" sz="2400" dirty="0">
                <a:cs typeface="Arial" pitchFamily="34" charset="0"/>
              </a:rPr>
              <a:t>Hvor i købsprocessen er de forskellige målgrupper? Brug gerne AIDA-E modellen</a:t>
            </a:r>
          </a:p>
          <a:p>
            <a:pPr lvl="1"/>
            <a:r>
              <a:rPr lang="da-DK" sz="2400" dirty="0">
                <a:cs typeface="Arial" pitchFamily="34" charset="0"/>
              </a:rPr>
              <a:t>PLC-kurven </a:t>
            </a:r>
          </a:p>
          <a:p>
            <a:pPr lvl="1"/>
            <a:r>
              <a:rPr lang="da-DK" sz="2400" i="1" dirty="0"/>
              <a:t>Beskriv jeres virksomhed/produkt ved hjælp af ovenstående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A9FD-E3FE-45EF-BCAE-8477A0B7BEB5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ikek 7  Markedskommunikation, Teorier og modeller</a:t>
            </a:r>
            <a:endParaRPr lang="en-US"/>
          </a:p>
        </p:txBody>
      </p:sp>
      <p:sp>
        <p:nvSpPr>
          <p:cNvPr id="7" name="Tekstboks 8">
            <a:extLst>
              <a:ext uri="{FF2B5EF4-FFF2-40B4-BE49-F238E27FC236}">
                <a16:creationId xmlns:a16="http://schemas.microsoft.com/office/drawing/2014/main" xmlns="" id="{1E502307-A304-4F5A-A1A1-D3357C826D79}"/>
              </a:ext>
            </a:extLst>
          </p:cNvPr>
          <p:cNvSpPr txBox="1"/>
          <p:nvPr/>
        </p:nvSpPr>
        <p:spPr>
          <a:xfrm>
            <a:off x="0" y="1934250"/>
            <a:ext cx="2051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>
                <a:latin typeface="+mn-lt"/>
              </a:rPr>
              <a:t>Opsamling </a:t>
            </a:r>
          </a:p>
          <a:p>
            <a:pPr fontAlgn="t"/>
            <a:r>
              <a:rPr lang="da-DK" sz="1600" dirty="0">
                <a:latin typeface="+mn-lt"/>
              </a:rPr>
              <a:t>Klassiske modeller</a:t>
            </a:r>
          </a:p>
          <a:p>
            <a:pPr fontAlgn="t"/>
            <a:r>
              <a:rPr lang="da-DK" sz="1600" dirty="0">
                <a:latin typeface="+mn-lt"/>
              </a:rPr>
              <a:t>De 3 designaspekter</a:t>
            </a:r>
          </a:p>
          <a:p>
            <a:pPr fontAlgn="t"/>
            <a:r>
              <a:rPr lang="da-DK" sz="1600" dirty="0">
                <a:latin typeface="+mn-lt"/>
              </a:rPr>
              <a:t>IMK-modellen</a:t>
            </a:r>
          </a:p>
          <a:p>
            <a:pPr fontAlgn="t"/>
            <a:r>
              <a:rPr lang="da-DK" sz="1600" dirty="0">
                <a:latin typeface="+mn-lt"/>
              </a:rPr>
              <a:t>Kommunikations-planlægning</a:t>
            </a:r>
          </a:p>
          <a:p>
            <a:pPr fontAlgn="t"/>
            <a:r>
              <a:rPr lang="da-DK" sz="1600" dirty="0">
                <a:solidFill>
                  <a:srgbClr val="FF0000"/>
                </a:solidFill>
                <a:latin typeface="+mn-lt"/>
              </a:rPr>
              <a:t>Promotion-mix</a:t>
            </a:r>
          </a:p>
          <a:p>
            <a:pPr fontAlgn="t"/>
            <a:r>
              <a:rPr lang="da-DK" sz="1600" dirty="0">
                <a:latin typeface="+mn-lt"/>
              </a:rPr>
              <a:t>TMK-modellen</a:t>
            </a:r>
          </a:p>
          <a:p>
            <a:pPr fontAlgn="t"/>
            <a:r>
              <a:rPr lang="da-DK" sz="1600" dirty="0">
                <a:latin typeface="+mn-lt"/>
              </a:rPr>
              <a:t>Gruppeopgave</a:t>
            </a:r>
          </a:p>
          <a:p>
            <a:pPr fontAlgn="t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98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2204864"/>
            <a:ext cx="7092280" cy="16860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a-DK" sz="2400" i="1" dirty="0"/>
              <a:t>Skitsér gruppens eksamensprojekt ved brug af enten fig. 21.3 på side 133, dog uden ‘3.5 Måling af kommunikationseffekt’ og 3.6 ‘Udarbejdelse af budget’</a:t>
            </a:r>
            <a:r>
              <a:rPr lang="da-DK" sz="2400" dirty="0">
                <a:cs typeface="Arial" pitchFamily="34" charset="0"/>
              </a:rPr>
              <a:t> </a:t>
            </a:r>
            <a:r>
              <a:rPr lang="da-DK" sz="2400" i="1" dirty="0"/>
              <a:t>eller den koncentrerede TMK model</a:t>
            </a:r>
          </a:p>
          <a:p>
            <a:pPr>
              <a:buNone/>
            </a:pPr>
            <a:endParaRPr lang="da-DK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a-D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2D54-84DE-426C-B7E5-296B20D5DC3E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ikek 7  Markedskommunikation, Teorier og modeller</a:t>
            </a:r>
            <a:endParaRPr lang="en-US"/>
          </a:p>
        </p:txBody>
      </p:sp>
      <p:sp>
        <p:nvSpPr>
          <p:cNvPr id="7" name="Tekstboks 8">
            <a:extLst>
              <a:ext uri="{FF2B5EF4-FFF2-40B4-BE49-F238E27FC236}">
                <a16:creationId xmlns:a16="http://schemas.microsoft.com/office/drawing/2014/main" xmlns="" id="{C1EACBC2-A172-4963-B401-E906C81F08C1}"/>
              </a:ext>
            </a:extLst>
          </p:cNvPr>
          <p:cNvSpPr txBox="1"/>
          <p:nvPr/>
        </p:nvSpPr>
        <p:spPr>
          <a:xfrm>
            <a:off x="0" y="1934250"/>
            <a:ext cx="2051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>
                <a:latin typeface="+mn-lt"/>
              </a:rPr>
              <a:t>Opsamling </a:t>
            </a:r>
          </a:p>
          <a:p>
            <a:pPr fontAlgn="t"/>
            <a:r>
              <a:rPr lang="da-DK" sz="1600" dirty="0">
                <a:latin typeface="+mn-lt"/>
              </a:rPr>
              <a:t>Klassiske modeller</a:t>
            </a:r>
          </a:p>
          <a:p>
            <a:pPr fontAlgn="t"/>
            <a:r>
              <a:rPr lang="da-DK" sz="1600" dirty="0">
                <a:latin typeface="+mn-lt"/>
              </a:rPr>
              <a:t>De 3 designaspekter</a:t>
            </a:r>
          </a:p>
          <a:p>
            <a:pPr fontAlgn="t"/>
            <a:r>
              <a:rPr lang="da-DK" sz="1600" dirty="0">
                <a:latin typeface="+mn-lt"/>
              </a:rPr>
              <a:t>IMK-modellen</a:t>
            </a:r>
          </a:p>
          <a:p>
            <a:pPr fontAlgn="t"/>
            <a:r>
              <a:rPr lang="da-DK" sz="1600" dirty="0">
                <a:latin typeface="+mn-lt"/>
              </a:rPr>
              <a:t>Kommunikations-planlægning</a:t>
            </a:r>
          </a:p>
          <a:p>
            <a:pPr fontAlgn="t"/>
            <a:r>
              <a:rPr lang="da-DK" sz="1600" dirty="0">
                <a:latin typeface="+mn-lt"/>
              </a:rPr>
              <a:t>Promotion-mix</a:t>
            </a:r>
          </a:p>
          <a:p>
            <a:pPr fontAlgn="t"/>
            <a:r>
              <a:rPr lang="da-DK" sz="1600" dirty="0">
                <a:latin typeface="+mn-lt"/>
              </a:rPr>
              <a:t>TMK-modellen</a:t>
            </a:r>
          </a:p>
          <a:p>
            <a:pPr fontAlgn="t"/>
            <a:r>
              <a:rPr lang="da-DK" sz="1600" dirty="0">
                <a:solidFill>
                  <a:srgbClr val="FF0000"/>
                </a:solidFill>
                <a:latin typeface="+mn-lt"/>
              </a:rPr>
              <a:t>Gruppeopgave</a:t>
            </a:r>
          </a:p>
          <a:p>
            <a:pPr fontAlgn="t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867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7C06-BE52-4D59-97BB-AD178BE40145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ikek 7  Markedskommunikation, Teorier og modeller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0" y="1934250"/>
            <a:ext cx="2051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>
                <a:latin typeface="+mn-lt"/>
              </a:rPr>
              <a:t>Opsamling </a:t>
            </a:r>
          </a:p>
          <a:p>
            <a:pPr fontAlgn="t"/>
            <a:r>
              <a:rPr lang="da-DK" sz="1600" dirty="0">
                <a:latin typeface="+mn-lt"/>
              </a:rPr>
              <a:t>Klassiske modeller</a:t>
            </a:r>
          </a:p>
          <a:p>
            <a:pPr fontAlgn="t"/>
            <a:r>
              <a:rPr lang="da-DK" sz="1600" dirty="0">
                <a:latin typeface="+mn-lt"/>
              </a:rPr>
              <a:t>De 3 designaspekter</a:t>
            </a:r>
          </a:p>
          <a:p>
            <a:pPr fontAlgn="t"/>
            <a:r>
              <a:rPr lang="da-DK" sz="1600" dirty="0">
                <a:latin typeface="+mn-lt"/>
              </a:rPr>
              <a:t>IMK-modellen</a:t>
            </a:r>
          </a:p>
          <a:p>
            <a:pPr fontAlgn="t"/>
            <a:r>
              <a:rPr lang="da-DK" sz="1600" dirty="0">
                <a:latin typeface="+mn-lt"/>
              </a:rPr>
              <a:t>Kommunikations-planlægning</a:t>
            </a:r>
          </a:p>
          <a:p>
            <a:pPr fontAlgn="t"/>
            <a:r>
              <a:rPr lang="da-DK" sz="1600" dirty="0">
                <a:latin typeface="+mn-lt"/>
              </a:rPr>
              <a:t>Promotion-mix</a:t>
            </a:r>
          </a:p>
          <a:p>
            <a:pPr fontAlgn="t"/>
            <a:r>
              <a:rPr lang="da-DK" sz="1600" dirty="0">
                <a:latin typeface="+mn-lt"/>
              </a:rPr>
              <a:t>TMK-modellen</a:t>
            </a:r>
          </a:p>
          <a:p>
            <a:pPr fontAlgn="t"/>
            <a:r>
              <a:rPr lang="da-DK" sz="1600" dirty="0">
                <a:latin typeface="+mn-lt"/>
              </a:rPr>
              <a:t>Gruppeopgave</a:t>
            </a:r>
          </a:p>
          <a:p>
            <a:pPr fontAlgn="t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6260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95736" y="476672"/>
            <a:ext cx="6768752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2400" dirty="0"/>
              <a:t>Gruppeopgave (</a:t>
            </a:r>
            <a:r>
              <a:rPr lang="da-DK" sz="2400" i="1" dirty="0"/>
              <a:t>OBS ny opsætning</a:t>
            </a:r>
            <a:r>
              <a:rPr lang="da-DK" sz="2400" dirty="0"/>
              <a:t>)</a:t>
            </a:r>
          </a:p>
          <a:p>
            <a:pPr marL="0" indent="0">
              <a:buNone/>
            </a:pPr>
            <a:r>
              <a:rPr lang="da-DK" sz="2400" dirty="0"/>
              <a:t>Eksamensvirksomhed (organisation, institution m.m.)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SMP-analyse:</a:t>
            </a:r>
          </a:p>
          <a:p>
            <a:r>
              <a:rPr lang="da-DK" sz="2400" dirty="0"/>
              <a:t>Hvilke segmenteringskriterier er de væsentligste?</a:t>
            </a:r>
          </a:p>
          <a:p>
            <a:r>
              <a:rPr lang="da-DK" sz="2400" dirty="0"/>
              <a:t>Hvordan er jeres virksomheds målgruppe sammensat? </a:t>
            </a:r>
          </a:p>
          <a:p>
            <a:r>
              <a:rPr lang="da-DK" sz="2400" dirty="0"/>
              <a:t>Forventes det, at denne sammensætning vil ændres pga. forskydning i livsfaser eller politiske forbrugere? </a:t>
            </a:r>
          </a:p>
          <a:p>
            <a:r>
              <a:rPr lang="da-DK" sz="2400" dirty="0"/>
              <a:t>Hvordan positionerer virksomheden sig på hjemmemarkedet og på eksportmarkedet?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Hvilken betydning har SMP-analysen for virksomhedens  promotion-mix?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Argumentér for den digitale indfødtes styrker og svagheder på arbejdsmarkedet</a:t>
            </a:r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E294-22FA-4F1B-B85E-E85BC01B43E9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ikek 7  Markedskommunikation, Teorier og modeller</a:t>
            </a:r>
          </a:p>
        </p:txBody>
      </p:sp>
      <p:sp>
        <p:nvSpPr>
          <p:cNvPr id="7" name="Tekstboks 8">
            <a:extLst>
              <a:ext uri="{FF2B5EF4-FFF2-40B4-BE49-F238E27FC236}">
                <a16:creationId xmlns:a16="http://schemas.microsoft.com/office/drawing/2014/main" xmlns="" id="{21BFA5AE-1461-4CBF-8326-213CAE118ECD}"/>
              </a:ext>
            </a:extLst>
          </p:cNvPr>
          <p:cNvSpPr txBox="1"/>
          <p:nvPr/>
        </p:nvSpPr>
        <p:spPr>
          <a:xfrm>
            <a:off x="0" y="1934250"/>
            <a:ext cx="2051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>
                <a:solidFill>
                  <a:srgbClr val="FF0000"/>
                </a:solidFill>
                <a:latin typeface="+mn-lt"/>
              </a:rPr>
              <a:t>Opsamling</a:t>
            </a:r>
            <a:r>
              <a:rPr lang="da-DK" sz="1600" dirty="0">
                <a:latin typeface="+mn-lt"/>
              </a:rPr>
              <a:t> </a:t>
            </a:r>
          </a:p>
          <a:p>
            <a:pPr fontAlgn="t"/>
            <a:r>
              <a:rPr lang="da-DK" sz="1600" dirty="0">
                <a:latin typeface="+mn-lt"/>
              </a:rPr>
              <a:t>Klassiske modeller</a:t>
            </a:r>
          </a:p>
          <a:p>
            <a:pPr fontAlgn="t"/>
            <a:r>
              <a:rPr lang="da-DK" sz="1600" dirty="0">
                <a:latin typeface="+mn-lt"/>
              </a:rPr>
              <a:t>De 3 designaspekter</a:t>
            </a:r>
          </a:p>
          <a:p>
            <a:pPr fontAlgn="t"/>
            <a:r>
              <a:rPr lang="da-DK" sz="1600" dirty="0">
                <a:latin typeface="+mn-lt"/>
              </a:rPr>
              <a:t>IMK-modellen</a:t>
            </a:r>
          </a:p>
          <a:p>
            <a:pPr fontAlgn="t"/>
            <a:r>
              <a:rPr lang="da-DK" sz="1600" dirty="0">
                <a:latin typeface="+mn-lt"/>
              </a:rPr>
              <a:t>Kommunikations-planlægning</a:t>
            </a:r>
          </a:p>
          <a:p>
            <a:pPr fontAlgn="t"/>
            <a:r>
              <a:rPr lang="da-DK" sz="1600" dirty="0">
                <a:latin typeface="+mn-lt"/>
              </a:rPr>
              <a:t>Promotion-mix</a:t>
            </a:r>
          </a:p>
          <a:p>
            <a:pPr fontAlgn="t"/>
            <a:r>
              <a:rPr lang="da-DK" sz="1600" dirty="0">
                <a:latin typeface="+mn-lt"/>
              </a:rPr>
              <a:t>TMK-modellen</a:t>
            </a:r>
          </a:p>
          <a:p>
            <a:pPr fontAlgn="t"/>
            <a:r>
              <a:rPr lang="da-DK" sz="1600" dirty="0">
                <a:latin typeface="+mn-lt"/>
              </a:rPr>
              <a:t>Gruppeopgave</a:t>
            </a:r>
          </a:p>
          <a:p>
            <a:pPr fontAlgn="t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038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1DAF-968D-4D95-90C3-0F9E6A2CC3AC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ikek 7  Markedskommunikation, Teorier og modeller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2034952" y="260648"/>
            <a:ext cx="700154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+mn-lt"/>
              </a:rPr>
              <a:t>Hvilke mangler har de klassiske markedskommunikations-modeller (</a:t>
            </a:r>
            <a:r>
              <a:rPr lang="da-DK" sz="2800" dirty="0" err="1">
                <a:latin typeface="+mn-lt"/>
              </a:rPr>
              <a:t>Lasswells</a:t>
            </a:r>
            <a:r>
              <a:rPr lang="da-DK" sz="2800" dirty="0">
                <a:latin typeface="+mn-lt"/>
              </a:rPr>
              <a:t> samt Shannon og Weaver)?</a:t>
            </a:r>
          </a:p>
          <a:p>
            <a:pPr lvl="1"/>
            <a:endParaRPr lang="da-DK" sz="28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da-DK" sz="2800" dirty="0">
                <a:latin typeface="+mn-lt"/>
              </a:rPr>
              <a:t>Tager udgangspunkt i transmissionsparadigmet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a-DK" sz="2800" dirty="0">
                <a:latin typeface="+mn-lt"/>
              </a:rPr>
              <a:t>Afsender- og effektorienterede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a-DK" sz="2800" dirty="0">
                <a:latin typeface="+mn-lt"/>
              </a:rPr>
              <a:t>Ringe fokus på den kulturelle kontekst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a-DK" sz="2800" dirty="0">
                <a:latin typeface="+mn-lt"/>
              </a:rPr>
              <a:t>Ringe fokus på sproglige og visuelle aspekter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a-DK" sz="2800" dirty="0">
                <a:latin typeface="+mn-lt"/>
              </a:rPr>
              <a:t>Feedback begrænses til køb/ikke køb. </a:t>
            </a:r>
          </a:p>
          <a:p>
            <a:pPr lvl="1"/>
            <a:endParaRPr lang="da-DK" sz="2800" dirty="0">
              <a:latin typeface="+mn-lt"/>
            </a:endParaRPr>
          </a:p>
          <a:p>
            <a:r>
              <a:rPr lang="da-DK" sz="2800" dirty="0">
                <a:latin typeface="+mn-lt"/>
              </a:rPr>
              <a:t>Weavers tilføjer begrebet ‘støj’</a:t>
            </a:r>
          </a:p>
          <a:p>
            <a:endParaRPr lang="da-DK" sz="2400" dirty="0">
              <a:latin typeface="+mn-lt"/>
            </a:endParaRPr>
          </a:p>
        </p:txBody>
      </p:sp>
      <p:sp>
        <p:nvSpPr>
          <p:cNvPr id="8" name="Tekstboks 8">
            <a:extLst>
              <a:ext uri="{FF2B5EF4-FFF2-40B4-BE49-F238E27FC236}">
                <a16:creationId xmlns:a16="http://schemas.microsoft.com/office/drawing/2014/main" xmlns="" id="{43BE9349-6528-41BC-A4D2-2573133117F9}"/>
              </a:ext>
            </a:extLst>
          </p:cNvPr>
          <p:cNvSpPr txBox="1"/>
          <p:nvPr/>
        </p:nvSpPr>
        <p:spPr>
          <a:xfrm>
            <a:off x="0" y="1934250"/>
            <a:ext cx="2051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>
                <a:latin typeface="+mn-lt"/>
              </a:rPr>
              <a:t>Opsamling </a:t>
            </a:r>
          </a:p>
          <a:p>
            <a:pPr fontAlgn="t"/>
            <a:r>
              <a:rPr lang="da-DK" sz="1600" dirty="0">
                <a:solidFill>
                  <a:srgbClr val="FF0000"/>
                </a:solidFill>
                <a:latin typeface="+mn-lt"/>
              </a:rPr>
              <a:t>Klassiske modeller</a:t>
            </a:r>
          </a:p>
          <a:p>
            <a:pPr fontAlgn="t"/>
            <a:r>
              <a:rPr lang="da-DK" sz="1600" dirty="0">
                <a:latin typeface="+mn-lt"/>
              </a:rPr>
              <a:t>De 3 designaspekter</a:t>
            </a:r>
          </a:p>
          <a:p>
            <a:pPr fontAlgn="t"/>
            <a:r>
              <a:rPr lang="da-DK" sz="1600" dirty="0">
                <a:latin typeface="+mn-lt"/>
              </a:rPr>
              <a:t>IMK-modellen</a:t>
            </a:r>
          </a:p>
          <a:p>
            <a:pPr fontAlgn="t"/>
            <a:r>
              <a:rPr lang="da-DK" sz="1600" dirty="0">
                <a:latin typeface="+mn-lt"/>
              </a:rPr>
              <a:t>Kommunikations-planlægning</a:t>
            </a:r>
          </a:p>
          <a:p>
            <a:pPr fontAlgn="t"/>
            <a:r>
              <a:rPr lang="da-DK" sz="1600" dirty="0">
                <a:latin typeface="+mn-lt"/>
              </a:rPr>
              <a:t>Promotion-mix</a:t>
            </a:r>
          </a:p>
          <a:p>
            <a:pPr fontAlgn="t"/>
            <a:r>
              <a:rPr lang="da-DK" sz="1600" dirty="0">
                <a:latin typeface="+mn-lt"/>
              </a:rPr>
              <a:t>TMK-modellen</a:t>
            </a:r>
          </a:p>
          <a:p>
            <a:pPr fontAlgn="t"/>
            <a:r>
              <a:rPr lang="da-DK" sz="1600" dirty="0">
                <a:latin typeface="+mn-lt"/>
              </a:rPr>
              <a:t>Gruppeopgave</a:t>
            </a:r>
          </a:p>
          <a:p>
            <a:pPr fontAlgn="t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05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C2ED-8A00-4081-B318-A097212DC946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ikek 7  Markedskommunikation, Teorier og modeller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2051720" y="188640"/>
            <a:ext cx="6768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n-lt"/>
              </a:rPr>
              <a:t>Kommentér følgende udsagn: Modtagelse er fortolkning</a:t>
            </a:r>
          </a:p>
          <a:p>
            <a:endParaRPr lang="da-DK" sz="2400" dirty="0">
              <a:latin typeface="+mn-lt"/>
            </a:endParaRPr>
          </a:p>
          <a:p>
            <a:endParaRPr lang="da-DK" sz="2400" dirty="0">
              <a:latin typeface="+mn-lt"/>
            </a:endParaRPr>
          </a:p>
          <a:p>
            <a:endParaRPr lang="da-DK" sz="2400" dirty="0">
              <a:latin typeface="+mn-lt"/>
            </a:endParaRPr>
          </a:p>
          <a:p>
            <a:r>
              <a:rPr lang="da-DK" sz="2400" dirty="0">
                <a:latin typeface="+mn-lt"/>
              </a:rPr>
              <a:t>Sammenlign Frandsens analyse af de 4 P’er med de tre designaspekter </a:t>
            </a:r>
          </a:p>
          <a:p>
            <a:r>
              <a:rPr lang="da-DK" dirty="0">
                <a:latin typeface="+mn-lt"/>
              </a:rPr>
              <a:t>Fra modul 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+mn-lt"/>
              </a:rPr>
              <a:t>Det funktionelle aspekt: Tekniske, praktiske krav, såvel set fra brugerens som fra producentens side; ergonomi, sikkerhed, dimensioner, produktion, lagring, transport m.m. </a:t>
            </a:r>
            <a:r>
              <a:rPr lang="da-DK" i="1" dirty="0">
                <a:latin typeface="+mn-lt"/>
              </a:rPr>
              <a:t>Hvordan det virker</a:t>
            </a:r>
            <a:r>
              <a:rPr lang="da-DK" dirty="0">
                <a:latin typeface="+mn-lt"/>
              </a:rPr>
              <a:t>.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Det </a:t>
            </a:r>
            <a:r>
              <a:rPr lang="en-US" dirty="0" err="1">
                <a:latin typeface="+mn-lt"/>
              </a:rPr>
              <a:t>æstetiske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aspekt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Udseende</a:t>
            </a:r>
            <a:r>
              <a:rPr lang="en-US" dirty="0">
                <a:latin typeface="+mn-lt"/>
              </a:rPr>
              <a:t>. </a:t>
            </a:r>
            <a:r>
              <a:rPr lang="en-US" i="1" dirty="0" err="1">
                <a:latin typeface="+mn-lt"/>
              </a:rPr>
              <a:t>Hvordan</a:t>
            </a:r>
            <a:r>
              <a:rPr lang="en-US" i="1" dirty="0">
                <a:latin typeface="+mn-lt"/>
              </a:rPr>
              <a:t> det ser </a:t>
            </a:r>
            <a:r>
              <a:rPr lang="en-US" i="1" dirty="0" err="1">
                <a:latin typeface="+mn-lt"/>
              </a:rPr>
              <a:t>ud</a:t>
            </a:r>
            <a:r>
              <a:rPr lang="en-US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+mn-lt"/>
              </a:rPr>
              <a:t>Det symbolske aspekt (signalværdien): Betydningen. </a:t>
            </a:r>
            <a:r>
              <a:rPr lang="da-DK" i="1" dirty="0">
                <a:latin typeface="+mn-lt"/>
              </a:rPr>
              <a:t>Hvilken historie det fortæller</a:t>
            </a:r>
            <a:r>
              <a:rPr lang="da-DK" dirty="0">
                <a:latin typeface="+mn-lt"/>
              </a:rPr>
              <a:t>. </a:t>
            </a:r>
          </a:p>
          <a:p>
            <a:endParaRPr lang="da-DK" sz="2400" dirty="0">
              <a:latin typeface="+mn-lt"/>
            </a:endParaRPr>
          </a:p>
          <a:p>
            <a:endParaRPr lang="da-DK" sz="2400" dirty="0">
              <a:latin typeface="+mn-lt"/>
            </a:endParaRPr>
          </a:p>
        </p:txBody>
      </p:sp>
      <p:sp>
        <p:nvSpPr>
          <p:cNvPr id="10" name="Tekstboks 8">
            <a:extLst>
              <a:ext uri="{FF2B5EF4-FFF2-40B4-BE49-F238E27FC236}">
                <a16:creationId xmlns:a16="http://schemas.microsoft.com/office/drawing/2014/main" xmlns="" id="{BE9C1F06-ABA5-4F87-B8BB-74F1DE76253B}"/>
              </a:ext>
            </a:extLst>
          </p:cNvPr>
          <p:cNvSpPr txBox="1"/>
          <p:nvPr/>
        </p:nvSpPr>
        <p:spPr>
          <a:xfrm>
            <a:off x="0" y="1934250"/>
            <a:ext cx="2051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>
                <a:latin typeface="+mn-lt"/>
              </a:rPr>
              <a:t>Opsamling </a:t>
            </a:r>
          </a:p>
          <a:p>
            <a:pPr fontAlgn="t"/>
            <a:r>
              <a:rPr lang="da-DK" sz="1600" dirty="0">
                <a:latin typeface="+mn-lt"/>
              </a:rPr>
              <a:t>Klassiske modeller</a:t>
            </a:r>
          </a:p>
          <a:p>
            <a:pPr fontAlgn="t"/>
            <a:r>
              <a:rPr lang="da-DK" sz="1600" dirty="0">
                <a:solidFill>
                  <a:srgbClr val="FF0000"/>
                </a:solidFill>
                <a:latin typeface="+mn-lt"/>
              </a:rPr>
              <a:t>De 3 designaspekter</a:t>
            </a:r>
          </a:p>
          <a:p>
            <a:pPr fontAlgn="t"/>
            <a:r>
              <a:rPr lang="da-DK" sz="1600" dirty="0">
                <a:latin typeface="+mn-lt"/>
              </a:rPr>
              <a:t>IMK-modellen</a:t>
            </a:r>
          </a:p>
          <a:p>
            <a:pPr fontAlgn="t"/>
            <a:r>
              <a:rPr lang="da-DK" sz="1600" dirty="0">
                <a:latin typeface="+mn-lt"/>
              </a:rPr>
              <a:t>Kommunikations-planlægning</a:t>
            </a:r>
          </a:p>
          <a:p>
            <a:pPr fontAlgn="t"/>
            <a:r>
              <a:rPr lang="da-DK" sz="1600" dirty="0">
                <a:latin typeface="+mn-lt"/>
              </a:rPr>
              <a:t>Promotion-mix</a:t>
            </a:r>
          </a:p>
          <a:p>
            <a:pPr fontAlgn="t"/>
            <a:r>
              <a:rPr lang="da-DK" sz="1600" dirty="0">
                <a:latin typeface="+mn-lt"/>
              </a:rPr>
              <a:t>TMK-modellen</a:t>
            </a:r>
          </a:p>
          <a:p>
            <a:pPr fontAlgn="t"/>
            <a:r>
              <a:rPr lang="da-DK" sz="1600" dirty="0">
                <a:latin typeface="+mn-lt"/>
              </a:rPr>
              <a:t>Gruppeopgave</a:t>
            </a:r>
          </a:p>
          <a:p>
            <a:pPr fontAlgn="t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26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005B-BFFD-44E6-B87A-4C1127173BFD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ikek 7  Markedskommunikation, Teorier og modeller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2051720" y="154369"/>
            <a:ext cx="70922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n-lt"/>
              </a:rPr>
              <a:t>Hvad karakteriserer IMK-modellen?</a:t>
            </a:r>
          </a:p>
          <a:p>
            <a:pPr lvl="1"/>
            <a:endParaRPr lang="da-DK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</a:rPr>
              <a:t>Tager udgangspunkt i interaktionsparadigmet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</a:rPr>
              <a:t>Fokus på budskabets fortolkning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</a:rPr>
              <a:t>Fokus på den kulturelle kontekst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</a:rPr>
              <a:t>Inkluderer genre (fortællende, instruerende, argumenterende, informerende, dramatiske m.m.) og koder (se også Dahl (modul 3) samt Mollerup (modul 4), </a:t>
            </a:r>
            <a:r>
              <a:rPr lang="da-DK" sz="2400" dirty="0" err="1">
                <a:latin typeface="+mn-lt"/>
              </a:rPr>
              <a:t>Clotaire</a:t>
            </a:r>
            <a:r>
              <a:rPr lang="da-DK" sz="2400" dirty="0">
                <a:latin typeface="+mn-lt"/>
              </a:rPr>
              <a:t> </a:t>
            </a:r>
            <a:r>
              <a:rPr lang="da-DK" sz="2400" dirty="0" err="1">
                <a:latin typeface="+mn-lt"/>
              </a:rPr>
              <a:t>Rapaille</a:t>
            </a:r>
            <a:r>
              <a:rPr lang="da-DK" sz="2400" dirty="0">
                <a:latin typeface="+mn-lt"/>
              </a:rPr>
              <a:t> (modul 6) </a:t>
            </a:r>
          </a:p>
          <a:p>
            <a:pPr lvl="1"/>
            <a:endParaRPr lang="da-DK" sz="2400" dirty="0">
              <a:latin typeface="+mn-lt"/>
            </a:endParaRPr>
          </a:p>
          <a:p>
            <a:r>
              <a:rPr lang="da-DK" sz="2400" dirty="0">
                <a:latin typeface="+mn-lt"/>
              </a:rPr>
              <a:t>Hvilke tilføjelser til ovennævnte aspekter kan fremme viral kommunikation?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</a:rPr>
              <a:t>Mere fokus på de 4 C’ere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</a:rPr>
              <a:t>Løbende tilføjelse af nye, relevante kanaler til promotion-mixet (og evt. udrensning af gamle)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</a:rPr>
              <a:t>Aktiv monitorering af virksomhedes image (bl.a. på de sociale medier)</a:t>
            </a:r>
          </a:p>
        </p:txBody>
      </p:sp>
      <p:sp>
        <p:nvSpPr>
          <p:cNvPr id="9" name="Tekstboks 8">
            <a:extLst>
              <a:ext uri="{FF2B5EF4-FFF2-40B4-BE49-F238E27FC236}">
                <a16:creationId xmlns:a16="http://schemas.microsoft.com/office/drawing/2014/main" xmlns="" id="{3D51A23F-DEB5-4826-8D67-C4B4AC2B7379}"/>
              </a:ext>
            </a:extLst>
          </p:cNvPr>
          <p:cNvSpPr txBox="1"/>
          <p:nvPr/>
        </p:nvSpPr>
        <p:spPr>
          <a:xfrm>
            <a:off x="0" y="1934250"/>
            <a:ext cx="2051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>
                <a:latin typeface="+mn-lt"/>
              </a:rPr>
              <a:t>Opsamling </a:t>
            </a:r>
          </a:p>
          <a:p>
            <a:pPr fontAlgn="t"/>
            <a:r>
              <a:rPr lang="da-DK" sz="1600" dirty="0">
                <a:latin typeface="+mn-lt"/>
              </a:rPr>
              <a:t>Klassiske modeller</a:t>
            </a:r>
          </a:p>
          <a:p>
            <a:pPr fontAlgn="t"/>
            <a:r>
              <a:rPr lang="da-DK" sz="1600" dirty="0">
                <a:latin typeface="+mn-lt"/>
              </a:rPr>
              <a:t>De 3 designaspekter</a:t>
            </a:r>
          </a:p>
          <a:p>
            <a:pPr fontAlgn="t"/>
            <a:r>
              <a:rPr lang="da-DK" sz="1600" dirty="0">
                <a:solidFill>
                  <a:srgbClr val="FF0000"/>
                </a:solidFill>
                <a:latin typeface="+mn-lt"/>
              </a:rPr>
              <a:t>IMK-modellen</a:t>
            </a:r>
          </a:p>
          <a:p>
            <a:pPr fontAlgn="t"/>
            <a:r>
              <a:rPr lang="da-DK" sz="1600" dirty="0">
                <a:latin typeface="+mn-lt"/>
              </a:rPr>
              <a:t>Kommunikations-planlægning</a:t>
            </a:r>
          </a:p>
          <a:p>
            <a:pPr fontAlgn="t"/>
            <a:r>
              <a:rPr lang="da-DK" sz="1600" dirty="0">
                <a:latin typeface="+mn-lt"/>
              </a:rPr>
              <a:t>Promotion-mix</a:t>
            </a:r>
          </a:p>
          <a:p>
            <a:pPr fontAlgn="t"/>
            <a:r>
              <a:rPr lang="da-DK" sz="1600" dirty="0">
                <a:latin typeface="+mn-lt"/>
              </a:rPr>
              <a:t>TMK-modellen</a:t>
            </a:r>
          </a:p>
          <a:p>
            <a:pPr fontAlgn="t"/>
            <a:r>
              <a:rPr lang="da-DK" sz="1600" dirty="0">
                <a:latin typeface="+mn-lt"/>
              </a:rPr>
              <a:t>Gruppeopgave</a:t>
            </a:r>
          </a:p>
          <a:p>
            <a:pPr fontAlgn="t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11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14B6-45E5-4F21-B696-FE07E0373130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ikek 7  Markedskommunikation, Teorier og modeller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1979712" y="1700808"/>
            <a:ext cx="7092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>
                <a:latin typeface="+mn-lt"/>
              </a:rPr>
              <a:t>Gruppeopgave</a:t>
            </a:r>
          </a:p>
          <a:p>
            <a:r>
              <a:rPr lang="da-DK" sz="2400" i="1" dirty="0">
                <a:latin typeface="+mn-lt"/>
              </a:rPr>
              <a:t>Kommunikationsplanlægning</a:t>
            </a:r>
          </a:p>
          <a:p>
            <a:endParaRPr lang="da-DK" sz="2400" i="1" dirty="0">
              <a:latin typeface="+mn-lt"/>
            </a:endParaRPr>
          </a:p>
          <a:p>
            <a:r>
              <a:rPr lang="da-DK" sz="2400" i="1" dirty="0">
                <a:latin typeface="+mn-lt"/>
              </a:rPr>
              <a:t>Skitsér gruppens eksamensprojekt ved brug af fig. 21.3 på side 133, dog uden ‘3.5 Måling af kommunikationseffekt’ og 3.6 ‘Udarbejdelse af budget’.</a:t>
            </a:r>
          </a:p>
        </p:txBody>
      </p:sp>
      <p:sp>
        <p:nvSpPr>
          <p:cNvPr id="8" name="Tekstboks 8">
            <a:extLst>
              <a:ext uri="{FF2B5EF4-FFF2-40B4-BE49-F238E27FC236}">
                <a16:creationId xmlns:a16="http://schemas.microsoft.com/office/drawing/2014/main" xmlns="" id="{9E384870-3095-4329-A323-53D1AD48B8A6}"/>
              </a:ext>
            </a:extLst>
          </p:cNvPr>
          <p:cNvSpPr txBox="1"/>
          <p:nvPr/>
        </p:nvSpPr>
        <p:spPr>
          <a:xfrm>
            <a:off x="0" y="1934250"/>
            <a:ext cx="2051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>
                <a:latin typeface="+mn-lt"/>
              </a:rPr>
              <a:t>Opsamling </a:t>
            </a:r>
          </a:p>
          <a:p>
            <a:pPr fontAlgn="t"/>
            <a:r>
              <a:rPr lang="da-DK" sz="1600" dirty="0">
                <a:latin typeface="+mn-lt"/>
              </a:rPr>
              <a:t>Klassiske modeller</a:t>
            </a:r>
          </a:p>
          <a:p>
            <a:pPr fontAlgn="t"/>
            <a:r>
              <a:rPr lang="da-DK" sz="1600" dirty="0">
                <a:latin typeface="+mn-lt"/>
              </a:rPr>
              <a:t>De 3 designaspekter</a:t>
            </a:r>
          </a:p>
          <a:p>
            <a:pPr fontAlgn="t"/>
            <a:r>
              <a:rPr lang="da-DK" sz="1600" dirty="0">
                <a:latin typeface="+mn-lt"/>
              </a:rPr>
              <a:t>IMK-modellen</a:t>
            </a:r>
          </a:p>
          <a:p>
            <a:pPr fontAlgn="t"/>
            <a:r>
              <a:rPr lang="da-DK" sz="1600" dirty="0">
                <a:solidFill>
                  <a:srgbClr val="FF0000"/>
                </a:solidFill>
                <a:latin typeface="+mn-lt"/>
              </a:rPr>
              <a:t>Kommunikations-planlægning</a:t>
            </a:r>
          </a:p>
          <a:p>
            <a:pPr fontAlgn="t"/>
            <a:r>
              <a:rPr lang="da-DK" sz="1600" dirty="0">
                <a:latin typeface="+mn-lt"/>
              </a:rPr>
              <a:t>Promotion-mix</a:t>
            </a:r>
          </a:p>
          <a:p>
            <a:pPr fontAlgn="t"/>
            <a:r>
              <a:rPr lang="da-DK" sz="1600" dirty="0">
                <a:latin typeface="+mn-lt"/>
              </a:rPr>
              <a:t>TMK-modellen</a:t>
            </a:r>
          </a:p>
          <a:p>
            <a:pPr fontAlgn="t"/>
            <a:r>
              <a:rPr lang="da-DK" sz="1600" dirty="0">
                <a:latin typeface="+mn-lt"/>
              </a:rPr>
              <a:t>Gruppeopgave</a:t>
            </a:r>
          </a:p>
          <a:p>
            <a:pPr fontAlgn="t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349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546A-3553-4112-88B6-9A1BF8639573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ikek 7  Markedskommunikation, Teorier og modeller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2051720" y="532993"/>
            <a:ext cx="6592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n-lt"/>
              </a:rPr>
              <a:t>Skitsér</a:t>
            </a:r>
            <a:r>
              <a:rPr lang="en-US" sz="2400" dirty="0">
                <a:latin typeface="+mn-lt"/>
              </a:rPr>
              <a:t> et </a:t>
            </a:r>
            <a:r>
              <a:rPr lang="en-US" sz="2400" dirty="0" err="1">
                <a:latin typeface="+mn-lt"/>
              </a:rPr>
              <a:t>udvidet</a:t>
            </a:r>
            <a:r>
              <a:rPr lang="en-US" sz="2400" dirty="0">
                <a:latin typeface="+mn-lt"/>
              </a:rPr>
              <a:t> promotionmiks:</a:t>
            </a:r>
          </a:p>
          <a:p>
            <a:pPr lvl="1"/>
            <a:r>
              <a:rPr lang="da-DK" sz="2400" dirty="0">
                <a:latin typeface="+mn-lt"/>
              </a:rPr>
              <a:t>Reklame (betalt)</a:t>
            </a:r>
          </a:p>
          <a:p>
            <a:pPr lvl="1"/>
            <a:r>
              <a:rPr lang="da-DK" sz="2400" dirty="0">
                <a:latin typeface="+mn-lt"/>
              </a:rPr>
              <a:t>Salgspromotion (tilbud, m.m.)</a:t>
            </a:r>
          </a:p>
          <a:p>
            <a:pPr lvl="1"/>
            <a:r>
              <a:rPr lang="da-DK" sz="2400" dirty="0">
                <a:latin typeface="+mn-lt"/>
              </a:rPr>
              <a:t>PR (’gratis’)</a:t>
            </a:r>
          </a:p>
          <a:p>
            <a:pPr lvl="1"/>
            <a:r>
              <a:rPr lang="da-DK" sz="2400" dirty="0">
                <a:latin typeface="+mn-lt"/>
              </a:rPr>
              <a:t>Events</a:t>
            </a:r>
          </a:p>
          <a:p>
            <a:pPr lvl="1"/>
            <a:r>
              <a:rPr lang="da-DK" sz="2400" dirty="0">
                <a:latin typeface="+mn-lt"/>
              </a:rPr>
              <a:t>Sponsorering</a:t>
            </a:r>
          </a:p>
          <a:p>
            <a:pPr lvl="1"/>
            <a:r>
              <a:rPr lang="da-DK" sz="2400" dirty="0">
                <a:latin typeface="+mn-lt"/>
              </a:rPr>
              <a:t>Personlig salg (interaktiv face-to-face)</a:t>
            </a:r>
          </a:p>
          <a:p>
            <a:pPr lvl="1"/>
            <a:r>
              <a:rPr lang="da-DK" sz="2400" dirty="0">
                <a:latin typeface="+mn-lt"/>
              </a:rPr>
              <a:t>Direkte salg (brev, mail, telefon)</a:t>
            </a:r>
          </a:p>
          <a:p>
            <a:pPr lvl="1"/>
            <a:r>
              <a:rPr lang="da-DK" sz="2400" dirty="0">
                <a:latin typeface="+mn-lt"/>
              </a:rPr>
              <a:t>Online marketing</a:t>
            </a:r>
          </a:p>
          <a:p>
            <a:pPr lvl="1"/>
            <a:r>
              <a:rPr lang="da-DK" sz="2400" i="1" dirty="0">
                <a:latin typeface="+mn-lt"/>
              </a:rPr>
              <a:t>Viral kommunikation </a:t>
            </a:r>
          </a:p>
          <a:p>
            <a:pPr lvl="1"/>
            <a:r>
              <a:rPr lang="da-DK" sz="2400" i="1" dirty="0">
                <a:latin typeface="+mn-lt"/>
              </a:rPr>
              <a:t>Blogs, vlogs</a:t>
            </a:r>
          </a:p>
          <a:p>
            <a:pPr lvl="1"/>
            <a:r>
              <a:rPr lang="da-DK" sz="2400" i="1" dirty="0">
                <a:latin typeface="+mn-lt"/>
              </a:rPr>
              <a:t>Product placement </a:t>
            </a:r>
          </a:p>
          <a:p>
            <a:pPr lvl="1"/>
            <a:r>
              <a:rPr lang="da-DK" sz="2400" i="1" dirty="0" err="1">
                <a:latin typeface="+mn-lt"/>
              </a:rPr>
              <a:t>Packaging</a:t>
            </a:r>
            <a:endParaRPr lang="da-DK" sz="2400" i="1" dirty="0">
              <a:latin typeface="+mn-lt"/>
            </a:endParaRPr>
          </a:p>
          <a:p>
            <a:pPr lvl="1"/>
            <a:r>
              <a:rPr lang="da-DK" sz="2400" i="1" dirty="0">
                <a:latin typeface="+mn-lt"/>
              </a:rPr>
              <a:t>Flash </a:t>
            </a:r>
            <a:r>
              <a:rPr lang="da-DK" sz="2400" i="1" dirty="0" err="1">
                <a:latin typeface="+mn-lt"/>
              </a:rPr>
              <a:t>mobs</a:t>
            </a:r>
            <a:endParaRPr lang="da-DK" sz="2400" i="1" dirty="0">
              <a:latin typeface="+mn-lt"/>
            </a:endParaRPr>
          </a:p>
          <a:p>
            <a:pPr lvl="1"/>
            <a:r>
              <a:rPr lang="da-DK" sz="2400" dirty="0">
                <a:latin typeface="+mn-lt"/>
              </a:rPr>
              <a:t>m.m.</a:t>
            </a:r>
          </a:p>
        </p:txBody>
      </p:sp>
      <p:sp>
        <p:nvSpPr>
          <p:cNvPr id="8" name="Tekstboks 8">
            <a:extLst>
              <a:ext uri="{FF2B5EF4-FFF2-40B4-BE49-F238E27FC236}">
                <a16:creationId xmlns:a16="http://schemas.microsoft.com/office/drawing/2014/main" xmlns="" id="{05FA200D-0795-41B7-8C1C-7CCB9B953C62}"/>
              </a:ext>
            </a:extLst>
          </p:cNvPr>
          <p:cNvSpPr txBox="1"/>
          <p:nvPr/>
        </p:nvSpPr>
        <p:spPr>
          <a:xfrm>
            <a:off x="0" y="1934250"/>
            <a:ext cx="2051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>
                <a:latin typeface="+mn-lt"/>
              </a:rPr>
              <a:t>Opsamling </a:t>
            </a:r>
          </a:p>
          <a:p>
            <a:pPr fontAlgn="t"/>
            <a:r>
              <a:rPr lang="da-DK" sz="1600" dirty="0">
                <a:latin typeface="+mn-lt"/>
              </a:rPr>
              <a:t>Klassiske modeller</a:t>
            </a:r>
          </a:p>
          <a:p>
            <a:pPr fontAlgn="t"/>
            <a:r>
              <a:rPr lang="da-DK" sz="1600" dirty="0">
                <a:latin typeface="+mn-lt"/>
              </a:rPr>
              <a:t>De 3 designaspekter</a:t>
            </a:r>
          </a:p>
          <a:p>
            <a:pPr fontAlgn="t"/>
            <a:r>
              <a:rPr lang="da-DK" sz="1600" dirty="0">
                <a:latin typeface="+mn-lt"/>
              </a:rPr>
              <a:t>IMK-modellen</a:t>
            </a:r>
          </a:p>
          <a:p>
            <a:pPr fontAlgn="t"/>
            <a:r>
              <a:rPr lang="da-DK" sz="1600" dirty="0">
                <a:latin typeface="+mn-lt"/>
              </a:rPr>
              <a:t>Kommunikations-planlægning</a:t>
            </a:r>
          </a:p>
          <a:p>
            <a:pPr fontAlgn="t"/>
            <a:r>
              <a:rPr lang="da-DK" sz="1600" dirty="0">
                <a:solidFill>
                  <a:srgbClr val="FF0000"/>
                </a:solidFill>
                <a:latin typeface="+mn-lt"/>
              </a:rPr>
              <a:t>Promotion-mix</a:t>
            </a:r>
          </a:p>
          <a:p>
            <a:pPr fontAlgn="t"/>
            <a:r>
              <a:rPr lang="da-DK" sz="1600" dirty="0">
                <a:latin typeface="+mn-lt"/>
              </a:rPr>
              <a:t>TMK-modellen</a:t>
            </a:r>
          </a:p>
          <a:p>
            <a:pPr fontAlgn="t"/>
            <a:r>
              <a:rPr lang="da-DK" sz="1600" dirty="0">
                <a:latin typeface="+mn-lt"/>
              </a:rPr>
              <a:t>Gruppeopgave</a:t>
            </a:r>
          </a:p>
          <a:p>
            <a:pPr fontAlgn="t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186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5C56-FFE8-4296-9777-6E5F0ADCA16D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C5A9-72AD-4490-AE7D-E6064C81AE8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ikek 7  Markedskommunikation, Teorier og modeller</a:t>
            </a:r>
            <a:endParaRPr lang="en-US"/>
          </a:p>
        </p:txBody>
      </p:sp>
      <p:pic>
        <p:nvPicPr>
          <p:cNvPr id="1026" name="Picture 2" descr="g2">
            <a:extLst>
              <a:ext uri="{FF2B5EF4-FFF2-40B4-BE49-F238E27FC236}">
                <a16:creationId xmlns:a16="http://schemas.microsoft.com/office/drawing/2014/main" xmlns="" id="{1A986146-5435-4E24-B6B7-54F316F0B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7" y="332656"/>
            <a:ext cx="869496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5080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</TotalTime>
  <Words>1768</Words>
  <Application>Microsoft Office PowerPoint</Application>
  <PresentationFormat>Skærmshow (4:3)</PresentationFormat>
  <Paragraphs>197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Kontortema</vt:lpstr>
      <vt:lpstr>Interkulturel Erhvervskommunikation  ikek 7   Markedskommunikation Teorier og modeller   epi-KU 2018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interkulturel erhvervskommunikation – ikek.dk</dc:title>
  <dc:creator>e</dc:creator>
  <cp:lastModifiedBy>e</cp:lastModifiedBy>
  <cp:revision>360</cp:revision>
  <cp:lastPrinted>2011-10-31T06:10:59Z</cp:lastPrinted>
  <dcterms:created xsi:type="dcterms:W3CDTF">2008-09-05T03:42:56Z</dcterms:created>
  <dcterms:modified xsi:type="dcterms:W3CDTF">2018-10-23T10:40:45Z</dcterms:modified>
</cp:coreProperties>
</file>